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7" r:id="rId3"/>
    <p:sldId id="489" r:id="rId4"/>
    <p:sldId id="259" r:id="rId5"/>
    <p:sldId id="481" r:id="rId6"/>
    <p:sldId id="260" r:id="rId7"/>
    <p:sldId id="478" r:id="rId8"/>
    <p:sldId id="261" r:id="rId9"/>
    <p:sldId id="262" r:id="rId10"/>
    <p:sldId id="263" r:id="rId11"/>
    <p:sldId id="490" r:id="rId12"/>
    <p:sldId id="491" r:id="rId13"/>
    <p:sldId id="492" r:id="rId14"/>
    <p:sldId id="493" r:id="rId15"/>
    <p:sldId id="524" r:id="rId16"/>
    <p:sldId id="494" r:id="rId17"/>
    <p:sldId id="495" r:id="rId18"/>
    <p:sldId id="496" r:id="rId19"/>
    <p:sldId id="497" r:id="rId20"/>
    <p:sldId id="498" r:id="rId21"/>
    <p:sldId id="499" r:id="rId22"/>
    <p:sldId id="500" r:id="rId23"/>
    <p:sldId id="525" r:id="rId24"/>
    <p:sldId id="515" r:id="rId25"/>
    <p:sldId id="516" r:id="rId26"/>
    <p:sldId id="517" r:id="rId27"/>
    <p:sldId id="503" r:id="rId28"/>
    <p:sldId id="504" r:id="rId29"/>
    <p:sldId id="505" r:id="rId30"/>
    <p:sldId id="518" r:id="rId31"/>
    <p:sldId id="519" r:id="rId32"/>
    <p:sldId id="520" r:id="rId33"/>
    <p:sldId id="521" r:id="rId34"/>
    <p:sldId id="522" r:id="rId35"/>
    <p:sldId id="501" r:id="rId36"/>
    <p:sldId id="502" r:id="rId37"/>
    <p:sldId id="523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480" r:id="rId47"/>
    <p:sldId id="482" r:id="rId48"/>
    <p:sldId id="483" r:id="rId49"/>
    <p:sldId id="484" r:id="rId50"/>
    <p:sldId id="485" r:id="rId51"/>
    <p:sldId id="479" r:id="rId52"/>
    <p:sldId id="264" r:id="rId53"/>
    <p:sldId id="266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8" autoAdjust="0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15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Fast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R-CNN: </a:t>
            </a:r>
            <a:r>
              <a:rPr lang="ru-RU" sz="2400" dirty="0" smtClean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ROI)</a:t>
            </a:r>
            <a:r>
              <a:rPr lang="ru-RU" sz="2400" dirty="0" smtClean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 smtClean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SPP-NET – </a:t>
            </a:r>
            <a:r>
              <a:rPr lang="ru-RU" sz="2400" dirty="0" smtClean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несколько </a:t>
            </a:r>
            <a:r>
              <a:rPr lang="en-US" sz="2400" dirty="0" smtClean="0">
                <a:solidFill>
                  <a:schemeClr val="bg1"/>
                </a:solidFill>
              </a:rPr>
              <a:t>Adaptive Average Pooling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chemeClr val="bg1"/>
                </a:solidFill>
              </a:rPr>
              <a:t>SPP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Fast-R-CNN </a:t>
            </a:r>
            <a:r>
              <a:rPr lang="ru-RU" sz="2400" dirty="0" smtClean="0">
                <a:solidFill>
                  <a:schemeClr val="bg1"/>
                </a:solidFill>
              </a:rPr>
              <a:t>замена</a:t>
            </a:r>
            <a:r>
              <a:rPr lang="en-US" sz="2400" dirty="0" smtClean="0">
                <a:solidFill>
                  <a:schemeClr val="bg1"/>
                </a:solidFill>
              </a:rPr>
              <a:t> SPP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Pool </a:t>
            </a:r>
            <a:r>
              <a:rPr lang="ru-RU" sz="2400" dirty="0" smtClean="0">
                <a:solidFill>
                  <a:schemeClr val="bg1"/>
                </a:solidFill>
              </a:rPr>
              <a:t>на </a:t>
            </a:r>
            <a:r>
              <a:rPr lang="en-US" sz="2400" dirty="0" err="1" smtClean="0">
                <a:solidFill>
                  <a:schemeClr val="bg1"/>
                </a:solidFill>
              </a:rPr>
              <a:t>Rezie</a:t>
            </a:r>
            <a:r>
              <a:rPr lang="en-US" sz="2400" dirty="0" smtClean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Недостаток – </a:t>
            </a:r>
            <a:r>
              <a:rPr lang="en-US" sz="2400" dirty="0" smtClean="0">
                <a:solidFill>
                  <a:schemeClr val="bg1"/>
                </a:solidFill>
              </a:rPr>
              <a:t>ROI </a:t>
            </a:r>
            <a:r>
              <a:rPr lang="ru-RU" sz="2400" dirty="0" smtClean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859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03" y="4016943"/>
            <a:ext cx="3799709" cy="27346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64355" y="4110956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R-CNN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15" y="4016943"/>
            <a:ext cx="3456613" cy="25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69363" y="965674"/>
            <a:ext cx="6600944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en-US" sz="2400" dirty="0" err="1">
                <a:solidFill>
                  <a:schemeClr val="bg1"/>
                </a:solidFill>
              </a:rPr>
              <a:t>сн</a:t>
            </a:r>
            <a:r>
              <a:rPr lang="ru-RU" sz="2400" dirty="0" err="1">
                <a:solidFill>
                  <a:schemeClr val="bg1"/>
                </a:solidFill>
              </a:rPr>
              <a:t>овная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идея: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 smtClean="0">
                <a:solidFill>
                  <a:schemeClr val="bg1"/>
                </a:solidFill>
              </a:rPr>
              <a:t>карте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sz="2400" dirty="0" err="1" smtClean="0">
                <a:solidFill>
                  <a:schemeClr val="bg1"/>
                </a:solidFill>
              </a:rPr>
              <a:t>признаков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Region </a:t>
            </a:r>
            <a:r>
              <a:rPr lang="en-US" sz="2400" dirty="0">
                <a:solidFill>
                  <a:schemeClr val="bg1"/>
                </a:solidFill>
              </a:rPr>
              <a:t>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41" y="965674"/>
            <a:ext cx="5085368" cy="5798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dirty="0">
                    <a:solidFill>
                      <a:schemeClr val="bg1"/>
                    </a:solidFill>
                  </a:rPr>
                  <a:t>я </a:t>
                </a:r>
                <a:r>
                  <a:rPr lang="en" sz="23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630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308008" y="965674"/>
            <a:ext cx="11535649" cy="481910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ratio),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при </a:t>
            </a:r>
            <a:r>
              <a:rPr lang="ru-RU" sz="2700" dirty="0">
                <a:solidFill>
                  <a:schemeClr val="bg1"/>
                </a:solidFill>
              </a:rPr>
              <a:t>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4120634"/>
            <a:ext cx="4334421" cy="26690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338516"/>
            <a:ext cx="6945623" cy="551948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52" y="1309036"/>
            <a:ext cx="5180148" cy="54084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1181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6198901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9" y="404261"/>
            <a:ext cx="5933150" cy="6194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22895" y="1833205"/>
            <a:ext cx="11211379" cy="5938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 smtClean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 обучать сеть</a:t>
                </a:r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 err="1">
                <a:solidFill>
                  <a:schemeClr val="bg1"/>
                </a:solidFill>
              </a:rPr>
              <a:t>Паноптическая</a:t>
            </a:r>
            <a:r>
              <a:rPr lang="ru-RU" sz="20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9BCEA-08B3-2ABF-400F-135A1743F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r="49837"/>
          <a:stretch/>
        </p:blipFill>
        <p:spPr>
          <a:xfrm>
            <a:off x="418938" y="4196738"/>
            <a:ext cx="2106329" cy="1832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5257838" y="3966668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3069169" y="3966668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7542312" y="3976221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9811205" y="3982575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3207820" y="3576017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5260480" y="3527195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7496173" y="352719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9680941" y="3527195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8"/>
            <a:ext cx="11543117" cy="26790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9"/>
            <a:ext cx="11754874" cy="209367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607419"/>
            <a:ext cx="11754874" cy="13475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Замена задачи  </a:t>
            </a:r>
            <a:r>
              <a:rPr lang="en-US" sz="2200" dirty="0">
                <a:solidFill>
                  <a:schemeClr val="bg1"/>
                </a:solidFill>
              </a:rPr>
              <a:t>Multi class classification 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(</a:t>
            </a:r>
            <a:r>
              <a:rPr lang="en-US" sz="2200" dirty="0" err="1">
                <a:solidFill>
                  <a:schemeClr val="bg1"/>
                </a:solidFill>
              </a:rPr>
              <a:t>softmax</a:t>
            </a:r>
            <a:r>
              <a:rPr lang="en-US" sz="2200" dirty="0">
                <a:solidFill>
                  <a:schemeClr val="bg1"/>
                </a:solidFill>
              </a:rPr>
              <a:t>) </a:t>
            </a:r>
            <a:r>
              <a:rPr lang="ru-RU" sz="2200" dirty="0">
                <a:solidFill>
                  <a:schemeClr val="bg1"/>
                </a:solidFill>
              </a:rPr>
              <a:t>на </a:t>
            </a:r>
            <a:r>
              <a:rPr lang="en-US" sz="2200" dirty="0">
                <a:solidFill>
                  <a:schemeClr val="bg1"/>
                </a:solidFill>
              </a:rPr>
              <a:t>Multi Label classification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неск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  <a:r>
              <a:rPr lang="en-US" sz="2200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2969986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33285" y="1083463"/>
            <a:ext cx="11754874" cy="3507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 smtClean="0">
                <a:solidFill>
                  <a:schemeClr val="bg1"/>
                </a:solidFill>
              </a:rPr>
              <a:t>V4</a:t>
            </a:r>
            <a:r>
              <a:rPr lang="en-US" b="1" dirty="0" smtClean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4108"/>
          <a:stretch/>
        </p:blipFill>
        <p:spPr>
          <a:xfrm>
            <a:off x="3368842" y="2370497"/>
            <a:ext cx="8528395" cy="4384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6" y="4503634"/>
            <a:ext cx="2843536" cy="18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</a:t>
            </a:r>
            <a:r>
              <a:rPr kumimoji="0" lang="ru-RU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ru-RU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76" y="3916111"/>
            <a:ext cx="4327402" cy="284282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4089318" y="4112174"/>
            <a:ext cx="3875030" cy="2180343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6" y="1142763"/>
            <a:ext cx="11716962" cy="27322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Проблема: может случиться так, что для одного объекта будет предложено несколько регионов кандидатов.</a:t>
            </a:r>
          </a:p>
          <a:p>
            <a:pPr lvl="2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Разные регионы могут иметь разный уровень уверенности классификации – то есть разный выход вероятности нахождения объекта в регионе – то есть разный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  <a:p>
            <a:pPr marL="1174750" lvl="3"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Результирующая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рамка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путем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алгоритма </a:t>
            </a:r>
            <a:r>
              <a:rPr lang="en-US" sz="2200" dirty="0">
                <a:solidFill>
                  <a:schemeClr val="bg1"/>
                </a:solidFill>
              </a:rPr>
              <a:t>Non-Maximum Suppression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631950" lvl="4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Алгоритм позволяет выбрать лучшую рамку с высоким </a:t>
            </a:r>
            <a:r>
              <a:rPr lang="en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среди всех, имеющих большую площадь перекрытия.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Вычисление для каждой пары оставшихся полученных рамок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</a:t>
            </a:r>
            <a:r>
              <a:rPr lang="ru-RU" sz="2200" dirty="0">
                <a:solidFill>
                  <a:schemeClr val="bg1"/>
                </a:solidFill>
              </a:rPr>
              <a:t>парно.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Из всех рамок с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больше порога остается та, для которой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максимален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может повторятся итеративно пока не прекратится удаление рамок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C000"/>
                  </a:solidFill>
                </a:rPr>
                <a:t>0.</a:t>
              </a:r>
              <a:r>
                <a:rPr lang="en-US" dirty="0" smtClean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C000"/>
                </a:solidFill>
              </a:rPr>
              <a:t>0.</a:t>
            </a:r>
            <a:r>
              <a:rPr lang="en-US" dirty="0" smtClean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2893</Words>
  <Application>Microsoft Office PowerPoint</Application>
  <PresentationFormat>Широкоэкранный</PresentationFormat>
  <Paragraphs>409</Paragraphs>
  <Slides>53</Slides>
  <Notes>0</Notes>
  <HiddenSlides>27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1" baseType="lpstr">
      <vt:lpstr>-apple-system</vt:lpstr>
      <vt:lpstr>Arial</vt:lpstr>
      <vt:lpstr>Calibri</vt:lpstr>
      <vt:lpstr>Calibri Light</vt:lpstr>
      <vt:lpstr>Cambria Math</vt:lpstr>
      <vt:lpstr>Times New Roman</vt:lpstr>
      <vt:lpstr>urw-din</vt:lpstr>
      <vt:lpstr>Тема Office</vt:lpstr>
      <vt:lpstr>Презентация PowerPoint</vt:lpstr>
      <vt:lpstr>Задачи компьютерного зрения</vt:lpstr>
      <vt:lpstr>Задачи связанные с обнаружением объектов</vt:lpstr>
      <vt:lpstr>Архитектура Overfeat</vt:lpstr>
      <vt:lpstr>Архитектура Overfeat</vt:lpstr>
      <vt:lpstr>Архитектура Overfeat</vt:lpstr>
      <vt:lpstr>Алгоритм Non-Maximum Suppression (NMS)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Архитектура R-CNN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66</cp:revision>
  <dcterms:created xsi:type="dcterms:W3CDTF">2021-12-17T13:52:23Z</dcterms:created>
  <dcterms:modified xsi:type="dcterms:W3CDTF">2025-12-01T10:39:01Z</dcterms:modified>
</cp:coreProperties>
</file>